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268" r:id="rId2"/>
    <p:sldId id="269" r:id="rId3"/>
    <p:sldId id="270" r:id="rId4"/>
    <p:sldId id="271" r:id="rId5"/>
    <p:sldId id="265" r:id="rId6"/>
    <p:sldId id="257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9FD0169-8033-48E2-87E4-19A54A3C3E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0545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40D2E8F-CE60-48EF-BFFD-731074F6374A}" type="datetimeFigureOut">
              <a:rPr lang="en-US"/>
              <a:pPr>
                <a:defRPr/>
              </a:pPr>
              <a:t>10/13/2017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4AF05E7-8CFA-4207-BB24-7E4767ABD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842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 smtClean="0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</p:grp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D6109A0F-585C-4126-A89B-4D0807ECC7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990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240D0-904A-4047-B92C-EFD84192D2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476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C3A74-3864-4695-887A-C313AAB64E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0057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1CE3B-8C97-4CD0-9417-B29B7DE980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401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0E3D0-87AD-4CD2-A964-1896CFB9D9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9563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0C026-16E7-4158-95CA-B91A451B2B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7880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55028-5E77-41DC-A57E-3213669591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131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4E354-AB56-4714-8081-264DAEEF4D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3584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F7CD-40DB-433B-8C54-571ECCE3B7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5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C27D4-0F34-444B-BBCC-84B3F16CC1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1232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F7E3B-423B-4011-8040-1757900720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5761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F1B13-D17C-484E-B84F-05B9716F9E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7169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C1303F21-6C53-4272-8061-9DD9237F2B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03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228600" y="609600"/>
            <a:ext cx="86868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000" kern="0" smtClean="0">
                <a:solidFill>
                  <a:schemeClr val="accent2"/>
                </a:solidFill>
              </a:rPr>
              <a:t>Me llamo __________            Clase 801</a:t>
            </a:r>
            <a:br>
              <a:rPr lang="en-US" altLang="en-US" sz="4000" kern="0" smtClean="0">
                <a:solidFill>
                  <a:schemeClr val="accent2"/>
                </a:solidFill>
              </a:rPr>
            </a:br>
            <a:r>
              <a:rPr lang="en-US" altLang="en-US" sz="4000" kern="0" smtClean="0">
                <a:solidFill>
                  <a:schemeClr val="accent2"/>
                </a:solidFill>
              </a:rPr>
              <a:t>La fecha es el 13 de </a:t>
            </a:r>
            <a:r>
              <a:rPr lang="en-US" altLang="en-US" sz="4000" kern="0" dirty="0" err="1" smtClean="0">
                <a:solidFill>
                  <a:schemeClr val="accent2"/>
                </a:solidFill>
              </a:rPr>
              <a:t>octubre</a:t>
            </a:r>
            <a:r>
              <a:rPr lang="en-US" altLang="en-US" sz="4000" kern="0" dirty="0" smtClean="0">
                <a:solidFill>
                  <a:schemeClr val="accent2"/>
                </a:solidFill>
              </a:rPr>
              <a:t> del 2017</a:t>
            </a:r>
            <a:endParaRPr lang="en-US" altLang="en-US" sz="4000" kern="0" dirty="0" smtClean="0">
              <a:solidFill>
                <a:schemeClr val="accent2"/>
              </a:solidFill>
            </a:endParaRPr>
          </a:p>
        </p:txBody>
      </p:sp>
      <p:sp>
        <p:nvSpPr>
          <p:cNvPr id="3" name="Rectangle 6"/>
          <p:cNvSpPr txBox="1">
            <a:spLocks noChangeArrowheads="1"/>
          </p:cNvSpPr>
          <p:nvPr/>
        </p:nvSpPr>
        <p:spPr>
          <a:xfrm>
            <a:off x="457200" y="1752600"/>
            <a:ext cx="8229600" cy="5181600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_tradnl" altLang="en-US" sz="2800" kern="0" smtClean="0">
                <a:solidFill>
                  <a:schemeClr val="bg2"/>
                </a:solidFill>
              </a:rPr>
              <a:t>Propósito # 14: </a:t>
            </a:r>
            <a:r>
              <a:rPr lang="es-ES_tradnl" altLang="en-US" sz="2800" kern="0" smtClean="0"/>
              <a:t>T</a:t>
            </a:r>
            <a:r>
              <a:rPr lang="es-ES_tradnl" altLang="en-US" sz="2800" kern="0" smtClean="0">
                <a:cs typeface="Times New Roman" pitchFamily="18" charset="0"/>
              </a:rPr>
              <a:t>ú, ¿Prefieres estudiar español o matemáticas?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_tradnl" altLang="en-US" sz="2800" kern="0" smtClean="0">
                <a:solidFill>
                  <a:schemeClr val="bg2"/>
                </a:solidFill>
                <a:cs typeface="Times New Roman" pitchFamily="18" charset="0"/>
              </a:rPr>
              <a:t>Actividad Inicial: </a:t>
            </a:r>
            <a:r>
              <a:rPr lang="es-ES_tradnl" altLang="en-US" sz="2800" b="1" kern="0" smtClean="0">
                <a:solidFill>
                  <a:srgbClr val="7030A0"/>
                </a:solidFill>
                <a:cs typeface="Times New Roman" pitchFamily="18" charset="0"/>
              </a:rPr>
              <a:t>TOMAR QUIZ: REPASO B</a:t>
            </a:r>
            <a:endParaRPr lang="es-ES_tradnl" altLang="en-US" sz="2800" kern="0" smtClean="0">
              <a:solidFill>
                <a:srgbClr val="7030A0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altLang="en-US" sz="2800" kern="0" smtClean="0">
                <a:cs typeface="Times New Roman" pitchFamily="18" charset="0"/>
              </a:rPr>
              <a:t>Copia y responde: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es-ES_tradnl" altLang="en-US" sz="2800" kern="0" smtClean="0">
                <a:cs typeface="Times New Roman" pitchFamily="18" charset="0"/>
              </a:rPr>
              <a:t>¿</a:t>
            </a:r>
            <a:r>
              <a:rPr lang="es-ES_tradnl" altLang="en-US" sz="2800" u="sng" kern="0" smtClean="0">
                <a:cs typeface="Times New Roman" pitchFamily="18" charset="0"/>
              </a:rPr>
              <a:t>Puedes </a:t>
            </a:r>
            <a:r>
              <a:rPr lang="es-ES_tradnl" altLang="en-US" sz="2800" kern="0" smtClean="0">
                <a:cs typeface="Times New Roman" pitchFamily="18" charset="0"/>
              </a:rPr>
              <a:t>hablar ingles en la clase de español?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es-ES_tradnl" altLang="en-US" sz="2800" kern="0" smtClean="0">
                <a:cs typeface="Times New Roman" pitchFamily="18" charset="0"/>
              </a:rPr>
              <a:t>¿A qué hora </a:t>
            </a:r>
            <a:r>
              <a:rPr lang="es-ES_tradnl" altLang="en-US" sz="2800" u="sng" kern="0" smtClean="0">
                <a:cs typeface="Times New Roman" pitchFamily="18" charset="0"/>
              </a:rPr>
              <a:t>duermen</a:t>
            </a:r>
            <a:r>
              <a:rPr lang="es-ES_tradnl" altLang="en-US" sz="2800" kern="0" smtClean="0">
                <a:cs typeface="Times New Roman" pitchFamily="18" charset="0"/>
              </a:rPr>
              <a:t> Uds.?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es-ES_tradnl" altLang="en-US" sz="2800" kern="0" smtClean="0">
                <a:cs typeface="Times New Roman" pitchFamily="18" charset="0"/>
              </a:rPr>
              <a:t>¿</a:t>
            </a:r>
            <a:r>
              <a:rPr lang="es-ES_tradnl" altLang="en-US" sz="2800" u="sng" kern="0" smtClean="0">
                <a:cs typeface="Times New Roman" pitchFamily="18" charset="0"/>
              </a:rPr>
              <a:t>Tienes</a:t>
            </a:r>
            <a:r>
              <a:rPr lang="es-ES_tradnl" altLang="en-US" sz="2800" kern="0" smtClean="0">
                <a:cs typeface="Times New Roman" pitchFamily="18" charset="0"/>
              </a:rPr>
              <a:t> muchas clases?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es-ES_tradnl" altLang="en-US" sz="2800" kern="0" smtClean="0">
                <a:cs typeface="Times New Roman" pitchFamily="18" charset="0"/>
              </a:rPr>
              <a:t>¿Qué deporte </a:t>
            </a:r>
            <a:r>
              <a:rPr lang="es-ES_tradnl" altLang="en-US" sz="2800" u="sng" kern="0" smtClean="0">
                <a:cs typeface="Times New Roman" pitchFamily="18" charset="0"/>
              </a:rPr>
              <a:t>juegas</a:t>
            </a:r>
            <a:r>
              <a:rPr lang="es-ES_tradnl" altLang="en-US" sz="2800" kern="0" smtClean="0">
                <a:cs typeface="Times New Roman" pitchFamily="18" charset="0"/>
              </a:rPr>
              <a:t>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es-ES_tradnl" altLang="en-US" sz="2800" kern="0" smtClean="0">
                <a:cs typeface="Times New Roman" pitchFamily="18" charset="0"/>
              </a:rPr>
              <a:t>¿</a:t>
            </a:r>
            <a:r>
              <a:rPr lang="es-ES_tradnl" altLang="en-US" sz="2800" u="sng" kern="0" smtClean="0">
                <a:cs typeface="Times New Roman" pitchFamily="18" charset="0"/>
              </a:rPr>
              <a:t>Van </a:t>
            </a:r>
            <a:r>
              <a:rPr lang="es-ES_tradnl" altLang="en-US" sz="2800" kern="0" smtClean="0">
                <a:cs typeface="Times New Roman" pitchFamily="18" charset="0"/>
              </a:rPr>
              <a:t>a jugar deportes en la clase de educación física?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es-ES_tradnl" altLang="en-US" sz="2800" kern="0" smtClean="0">
                <a:cs typeface="Times New Roman" pitchFamily="18" charset="0"/>
              </a:rPr>
              <a:t>¿</a:t>
            </a:r>
            <a:r>
              <a:rPr lang="es-ES_tradnl" altLang="en-US" sz="2800" u="sng" kern="0" smtClean="0">
                <a:cs typeface="Times New Roman" pitchFamily="18" charset="0"/>
              </a:rPr>
              <a:t>Quieren</a:t>
            </a:r>
            <a:r>
              <a:rPr lang="es-ES_tradnl" altLang="en-US" sz="2800" kern="0" smtClean="0">
                <a:cs typeface="Times New Roman" pitchFamily="18" charset="0"/>
              </a:rPr>
              <a:t> Uds. tarea hoy?</a:t>
            </a:r>
            <a:endParaRPr lang="es-ES_tradnl" altLang="en-US" sz="2800" kern="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025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0"/>
          <p:cNvSpPr txBox="1">
            <a:spLocks noChangeArrowheads="1"/>
          </p:cNvSpPr>
          <p:nvPr/>
        </p:nvSpPr>
        <p:spPr>
          <a:xfrm>
            <a:off x="381000" y="228600"/>
            <a:ext cx="8534400" cy="1143000"/>
          </a:xfrm>
          <a:prstGeom prst="rect">
            <a:avLst/>
          </a:prstGeom>
          <a:noFill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kern="0" smtClean="0">
                <a:solidFill>
                  <a:srgbClr val="FF0000"/>
                </a:solidFill>
              </a:rPr>
              <a:t>Practica</a:t>
            </a:r>
            <a:endParaRPr lang="en-US" altLang="en-US" b="1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219200"/>
            <a:ext cx="8229600" cy="5478463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71500" indent="-571500" eaLnBrk="1" hangingPunct="1">
              <a:lnSpc>
                <a:spcPct val="90000"/>
              </a:lnSpc>
            </a:pPr>
            <a:r>
              <a:rPr lang="en-US" altLang="en-US" sz="2800" kern="0" smtClean="0"/>
              <a:t>Conjugate the following STEM-CHANGING verbs.</a:t>
            </a:r>
            <a:endParaRPr lang="en-US" altLang="en-US" sz="2800" kern="0" dirty="0" smtClean="0"/>
          </a:p>
        </p:txBody>
      </p:sp>
      <p:graphicFrame>
        <p:nvGraphicFramePr>
          <p:cNvPr id="4" name="Group 51"/>
          <p:cNvGraphicFramePr>
            <a:graphicFrameLocks/>
          </p:cNvGraphicFramePr>
          <p:nvPr/>
        </p:nvGraphicFramePr>
        <p:xfrm>
          <a:off x="0" y="1752600"/>
          <a:ext cx="9067800" cy="4259265"/>
        </p:xfrm>
        <a:graphic>
          <a:graphicData uri="http://schemas.openxmlformats.org/drawingml/2006/table">
            <a:tbl>
              <a:tblPr/>
              <a:tblGrid>
                <a:gridCol w="3354388"/>
                <a:gridCol w="5713412"/>
              </a:tblGrid>
              <a:tr h="754001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                     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Qu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rer</a:t>
                      </a:r>
                      <a:r>
                        <a:rPr kumimoji="0" lang="en-US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rder</a:t>
                      </a:r>
                      <a:r>
                        <a:rPr kumimoji="0" lang="en-US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Pref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rir</a:t>
                      </a:r>
                      <a:endParaRPr kumimoji="0" lang="en-US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40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5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Ud.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7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Line 28"/>
          <p:cNvSpPr>
            <a:spLocks noChangeShapeType="1"/>
          </p:cNvSpPr>
          <p:nvPr/>
        </p:nvSpPr>
        <p:spPr bwMode="auto">
          <a:xfrm>
            <a:off x="5410200" y="1766888"/>
            <a:ext cx="0" cy="423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28"/>
          <p:cNvSpPr>
            <a:spLocks noChangeShapeType="1"/>
          </p:cNvSpPr>
          <p:nvPr/>
        </p:nvSpPr>
        <p:spPr bwMode="auto">
          <a:xfrm>
            <a:off x="7162800" y="1766888"/>
            <a:ext cx="0" cy="423862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27"/>
          <p:cNvSpPr>
            <a:spLocks noChangeShapeType="1"/>
          </p:cNvSpPr>
          <p:nvPr/>
        </p:nvSpPr>
        <p:spPr bwMode="auto">
          <a:xfrm flipV="1">
            <a:off x="3352800" y="17526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75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60363" y="381000"/>
            <a:ext cx="8001000" cy="88423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E20443"/>
                </a:solidFill>
              </a:rPr>
              <a:t>Practica</a:t>
            </a:r>
            <a:endParaRPr lang="en-US" altLang="en-US" kern="0" dirty="0" smtClean="0">
              <a:solidFill>
                <a:srgbClr val="E20443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303338"/>
            <a:ext cx="8229600" cy="5478462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71500" indent="-571500" eaLnBrk="1" hangingPunct="1">
              <a:lnSpc>
                <a:spcPct val="90000"/>
              </a:lnSpc>
            </a:pPr>
            <a:r>
              <a:rPr lang="en-US" altLang="en-US" sz="2600" kern="0" smtClean="0"/>
              <a:t>Copia y completa con la forma correcta del verbo E</a:t>
            </a:r>
            <a:r>
              <a:rPr lang="en-US" altLang="en-US" sz="2600" kern="0" smtClean="0">
                <a:sym typeface="Wingdings" pitchFamily="2" charset="2"/>
              </a:rPr>
              <a:t>IE</a:t>
            </a:r>
            <a:endParaRPr lang="en-US" altLang="en-US" sz="2600" kern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kern="0" smtClean="0"/>
              <a:t>Los jugadores/empezar a jugar.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z="2600" kern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kern="0" smtClean="0"/>
              <a:t>Los dos equipos/ querer ganar.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z="2600" kern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kern="0" smtClean="0"/>
              <a:t>Ellos/preferir marcar muchos tantos.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z="2600" kern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kern="0" smtClean="0"/>
              <a:t>Sanchez/querer meter un gol.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z="2600" kern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kern="0" smtClean="0"/>
              <a:t>El portero/querer parar el balon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z="2600" kern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kern="0" smtClean="0"/>
              <a:t>El equipo de Sanchez/no perder.</a:t>
            </a:r>
            <a:endParaRPr lang="en-US" altLang="en-US" sz="2600" kern="0" dirty="0" smtClean="0"/>
          </a:p>
        </p:txBody>
      </p:sp>
    </p:spTree>
    <p:extLst>
      <p:ext uri="{BB962C8B-B14F-4D97-AF65-F5344CB8AC3E}">
        <p14:creationId xmlns:p14="http://schemas.microsoft.com/office/powerpoint/2010/main" val="715731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2133600" cy="8382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2"/>
                </a:solidFill>
              </a:rPr>
              <a:t>Repaso:</a:t>
            </a:r>
          </a:p>
        </p:txBody>
      </p:sp>
      <p:graphicFrame>
        <p:nvGraphicFramePr>
          <p:cNvPr id="8292" name="Group 100"/>
          <p:cNvGraphicFramePr>
            <a:graphicFrameLocks noGrp="1"/>
          </p:cNvGraphicFramePr>
          <p:nvPr>
            <p:ph sz="half" idx="2"/>
          </p:nvPr>
        </p:nvGraphicFramePr>
        <p:xfrm>
          <a:off x="228600" y="1524000"/>
          <a:ext cx="8763000" cy="4583111"/>
        </p:xfrm>
        <a:graphic>
          <a:graphicData uri="http://schemas.openxmlformats.org/drawingml/2006/table">
            <a:tbl>
              <a:tblPr/>
              <a:tblGrid>
                <a:gridCol w="2971800"/>
                <a:gridCol w="1989138"/>
                <a:gridCol w="1611312"/>
                <a:gridCol w="2190750"/>
              </a:tblGrid>
              <a:tr h="6970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970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Question    Answer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Q       A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08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Puedes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918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Duermen</a:t>
                      </a:r>
                      <a:endParaRPr kumimoji="0" lang="en-US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08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Juegas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782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Van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970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Quieren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237" name="Text Box 49"/>
          <p:cNvSpPr txBox="1">
            <a:spLocks noChangeArrowheads="1"/>
          </p:cNvSpPr>
          <p:nvPr/>
        </p:nvSpPr>
        <p:spPr bwMode="auto">
          <a:xfrm>
            <a:off x="1676400" y="163195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chemeClr val="accent2"/>
                </a:solidFill>
              </a:rPr>
              <a:t>Verbos</a:t>
            </a:r>
          </a:p>
        </p:txBody>
      </p:sp>
      <p:sp>
        <p:nvSpPr>
          <p:cNvPr id="8238" name="Text Box 50"/>
          <p:cNvSpPr txBox="1">
            <a:spLocks noChangeArrowheads="1"/>
          </p:cNvSpPr>
          <p:nvPr/>
        </p:nvSpPr>
        <p:spPr bwMode="auto">
          <a:xfrm>
            <a:off x="3314700" y="1676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accent2"/>
                </a:solidFill>
              </a:rPr>
              <a:t>Pronombre</a:t>
            </a:r>
          </a:p>
        </p:txBody>
      </p:sp>
      <p:sp>
        <p:nvSpPr>
          <p:cNvPr id="8239" name="Text Box 53"/>
          <p:cNvSpPr txBox="1">
            <a:spLocks noChangeArrowheads="1"/>
          </p:cNvSpPr>
          <p:nvPr/>
        </p:nvSpPr>
        <p:spPr bwMode="auto">
          <a:xfrm>
            <a:off x="5257800" y="1676400"/>
            <a:ext cx="1447800" cy="1004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accent2"/>
                </a:solidFill>
              </a:rPr>
              <a:t>Infinitivo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accent2"/>
                </a:solidFill>
              </a:rPr>
              <a:t>del verbo </a:t>
            </a:r>
          </a:p>
        </p:txBody>
      </p:sp>
      <p:sp>
        <p:nvSpPr>
          <p:cNvPr id="8240" name="Text Box 54"/>
          <p:cNvSpPr txBox="1">
            <a:spLocks noChangeArrowheads="1"/>
          </p:cNvSpPr>
          <p:nvPr/>
        </p:nvSpPr>
        <p:spPr bwMode="auto">
          <a:xfrm>
            <a:off x="6858000" y="1630363"/>
            <a:ext cx="2098675" cy="579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chemeClr val="accent2"/>
                </a:solidFill>
              </a:rPr>
              <a:t>Regla</a:t>
            </a:r>
          </a:p>
        </p:txBody>
      </p:sp>
      <p:sp>
        <p:nvSpPr>
          <p:cNvPr id="8247" name="Text Box 55"/>
          <p:cNvSpPr txBox="1">
            <a:spLocks noChangeArrowheads="1"/>
          </p:cNvSpPr>
          <p:nvPr/>
        </p:nvSpPr>
        <p:spPr bwMode="auto">
          <a:xfrm>
            <a:off x="1676400" y="2922588"/>
            <a:ext cx="152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Puedo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48" name="Text Box 56"/>
          <p:cNvSpPr txBox="1">
            <a:spLocks noChangeArrowheads="1"/>
          </p:cNvSpPr>
          <p:nvPr/>
        </p:nvSpPr>
        <p:spPr bwMode="auto">
          <a:xfrm>
            <a:off x="1447800" y="35814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chemeClr val="bg2"/>
                </a:solidFill>
              </a:rPr>
              <a:t>dormimos</a:t>
            </a:r>
          </a:p>
        </p:txBody>
      </p:sp>
      <p:sp>
        <p:nvSpPr>
          <p:cNvPr id="8243" name="Line 77"/>
          <p:cNvSpPr>
            <a:spLocks noChangeShapeType="1"/>
          </p:cNvSpPr>
          <p:nvPr/>
        </p:nvSpPr>
        <p:spPr bwMode="auto">
          <a:xfrm>
            <a:off x="1676400" y="1524000"/>
            <a:ext cx="0" cy="4618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72" name="Text Box 80"/>
          <p:cNvSpPr txBox="1">
            <a:spLocks noChangeArrowheads="1"/>
          </p:cNvSpPr>
          <p:nvPr/>
        </p:nvSpPr>
        <p:spPr bwMode="auto">
          <a:xfrm>
            <a:off x="1670050" y="411480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juego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73" name="Text Box 81"/>
          <p:cNvSpPr txBox="1">
            <a:spLocks noChangeArrowheads="1"/>
          </p:cNvSpPr>
          <p:nvPr/>
        </p:nvSpPr>
        <p:spPr bwMode="auto">
          <a:xfrm>
            <a:off x="1676400" y="4751388"/>
            <a:ext cx="152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van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74" name="Text Box 82"/>
          <p:cNvSpPr txBox="1">
            <a:spLocks noChangeArrowheads="1"/>
          </p:cNvSpPr>
          <p:nvPr/>
        </p:nvSpPr>
        <p:spPr bwMode="auto">
          <a:xfrm>
            <a:off x="1600200" y="5410200"/>
            <a:ext cx="1676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chemeClr val="bg2"/>
                </a:solidFill>
              </a:rPr>
              <a:t>queremos</a:t>
            </a:r>
            <a:endParaRPr lang="en-US" altLang="en-US" sz="2800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2" name="Line 85"/>
          <p:cNvSpPr>
            <a:spLocks noChangeShapeType="1"/>
          </p:cNvSpPr>
          <p:nvPr/>
        </p:nvSpPr>
        <p:spPr bwMode="auto">
          <a:xfrm>
            <a:off x="4100513" y="2211388"/>
            <a:ext cx="14287" cy="3808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Text Box 86"/>
          <p:cNvSpPr txBox="1">
            <a:spLocks noChangeArrowheads="1"/>
          </p:cNvSpPr>
          <p:nvPr/>
        </p:nvSpPr>
        <p:spPr bwMode="auto">
          <a:xfrm>
            <a:off x="3074988" y="2919413"/>
            <a:ext cx="1066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/>
              <a:t>T</a:t>
            </a:r>
            <a:r>
              <a:rPr lang="en-US" altLang="en-US">
                <a:cs typeface="Times New Roman" pitchFamily="18" charset="0"/>
              </a:rPr>
              <a:t>ú</a:t>
            </a:r>
          </a:p>
        </p:txBody>
      </p:sp>
      <p:sp>
        <p:nvSpPr>
          <p:cNvPr id="8279" name="Text Box 87"/>
          <p:cNvSpPr txBox="1">
            <a:spLocks noChangeArrowheads="1"/>
          </p:cNvSpPr>
          <p:nvPr/>
        </p:nvSpPr>
        <p:spPr bwMode="auto">
          <a:xfrm>
            <a:off x="4052888" y="2935288"/>
            <a:ext cx="1066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Yo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50" name="Text Box 88"/>
          <p:cNvSpPr txBox="1">
            <a:spLocks noChangeArrowheads="1"/>
          </p:cNvSpPr>
          <p:nvPr/>
        </p:nvSpPr>
        <p:spPr bwMode="auto">
          <a:xfrm>
            <a:off x="3124200" y="3535363"/>
            <a:ext cx="1066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/>
              <a:t>Uds.</a:t>
            </a:r>
            <a:endParaRPr lang="en-US" altLang="en-US">
              <a:cs typeface="Times New Roman" pitchFamily="18" charset="0"/>
            </a:endParaRPr>
          </a:p>
        </p:txBody>
      </p:sp>
      <p:sp>
        <p:nvSpPr>
          <p:cNvPr id="8281" name="Text Box 89"/>
          <p:cNvSpPr txBox="1">
            <a:spLocks noChangeArrowheads="1"/>
          </p:cNvSpPr>
          <p:nvPr/>
        </p:nvSpPr>
        <p:spPr bwMode="auto">
          <a:xfrm>
            <a:off x="4038600" y="3595688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bg2"/>
                </a:solidFill>
              </a:rPr>
              <a:t>nosotros</a:t>
            </a:r>
            <a:endParaRPr lang="en-US" altLang="en-US" sz="2400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52" name="Text Box 93"/>
          <p:cNvSpPr txBox="1">
            <a:spLocks noChangeArrowheads="1"/>
          </p:cNvSpPr>
          <p:nvPr/>
        </p:nvSpPr>
        <p:spPr bwMode="auto">
          <a:xfrm>
            <a:off x="3048000" y="4114800"/>
            <a:ext cx="106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/>
              <a:t>T</a:t>
            </a:r>
            <a:r>
              <a:rPr lang="en-US" altLang="en-US">
                <a:cs typeface="Times New Roman" pitchFamily="18" charset="0"/>
              </a:rPr>
              <a:t>ú</a:t>
            </a:r>
          </a:p>
        </p:txBody>
      </p:sp>
      <p:sp>
        <p:nvSpPr>
          <p:cNvPr id="8286" name="Text Box 94"/>
          <p:cNvSpPr txBox="1">
            <a:spLocks noChangeArrowheads="1"/>
          </p:cNvSpPr>
          <p:nvPr/>
        </p:nvSpPr>
        <p:spPr bwMode="auto">
          <a:xfrm>
            <a:off x="4038600" y="4114800"/>
            <a:ext cx="106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Yo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54" name="Text Box 95"/>
          <p:cNvSpPr txBox="1">
            <a:spLocks noChangeArrowheads="1"/>
          </p:cNvSpPr>
          <p:nvPr/>
        </p:nvSpPr>
        <p:spPr bwMode="auto">
          <a:xfrm>
            <a:off x="3124200" y="4656138"/>
            <a:ext cx="1066800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ellos ellas</a:t>
            </a:r>
            <a:endParaRPr lang="en-US" altLang="en-US" sz="2400">
              <a:cs typeface="Times New Roman" pitchFamily="18" charset="0"/>
            </a:endParaRPr>
          </a:p>
        </p:txBody>
      </p:sp>
      <p:sp>
        <p:nvSpPr>
          <p:cNvPr id="8255" name="Text Box 96"/>
          <p:cNvSpPr txBox="1">
            <a:spLocks noChangeArrowheads="1"/>
          </p:cNvSpPr>
          <p:nvPr/>
        </p:nvSpPr>
        <p:spPr bwMode="auto">
          <a:xfrm>
            <a:off x="3074988" y="5410200"/>
            <a:ext cx="106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/>
              <a:t>Uds.</a:t>
            </a:r>
            <a:endParaRPr lang="en-US" altLang="en-US">
              <a:cs typeface="Times New Roman" pitchFamily="18" charset="0"/>
            </a:endParaRPr>
          </a:p>
        </p:txBody>
      </p:sp>
      <p:sp>
        <p:nvSpPr>
          <p:cNvPr id="8289" name="Text Box 97"/>
          <p:cNvSpPr txBox="1">
            <a:spLocks noChangeArrowheads="1"/>
          </p:cNvSpPr>
          <p:nvPr/>
        </p:nvSpPr>
        <p:spPr bwMode="auto">
          <a:xfrm>
            <a:off x="4038600" y="4629150"/>
            <a:ext cx="1219200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bg2"/>
                </a:solidFill>
              </a:rPr>
              <a:t>ellos </a:t>
            </a:r>
            <a:r>
              <a:rPr lang="en-US" altLang="en-US" sz="2400">
                <a:solidFill>
                  <a:schemeClr val="bg2"/>
                </a:solidFill>
                <a:cs typeface="Times New Roman" pitchFamily="18" charset="0"/>
              </a:rPr>
              <a:t>ellas</a:t>
            </a:r>
          </a:p>
        </p:txBody>
      </p:sp>
      <p:sp>
        <p:nvSpPr>
          <p:cNvPr id="8290" name="Text Box 98"/>
          <p:cNvSpPr txBox="1">
            <a:spLocks noChangeArrowheads="1"/>
          </p:cNvSpPr>
          <p:nvPr/>
        </p:nvSpPr>
        <p:spPr bwMode="auto">
          <a:xfrm>
            <a:off x="4079875" y="5440363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bg2"/>
                </a:solidFill>
              </a:rPr>
              <a:t>nosotros</a:t>
            </a:r>
            <a:endParaRPr lang="en-US" altLang="en-US" sz="2400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91" name="Text Box 99"/>
          <p:cNvSpPr txBox="1">
            <a:spLocks noChangeArrowheads="1"/>
          </p:cNvSpPr>
          <p:nvPr/>
        </p:nvSpPr>
        <p:spPr bwMode="auto">
          <a:xfrm>
            <a:off x="5257800" y="2895600"/>
            <a:ext cx="129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P</a:t>
            </a:r>
            <a:r>
              <a:rPr lang="en-US" altLang="en-US">
                <a:solidFill>
                  <a:srgbClr val="008000"/>
                </a:solidFill>
              </a:rPr>
              <a:t>o</a:t>
            </a:r>
            <a:r>
              <a:rPr lang="en-US" altLang="en-US">
                <a:solidFill>
                  <a:schemeClr val="bg2"/>
                </a:solidFill>
              </a:rPr>
              <a:t>der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93" name="Text Box 101"/>
          <p:cNvSpPr txBox="1">
            <a:spLocks noChangeArrowheads="1"/>
          </p:cNvSpPr>
          <p:nvPr/>
        </p:nvSpPr>
        <p:spPr bwMode="auto">
          <a:xfrm>
            <a:off x="5181600" y="3535363"/>
            <a:ext cx="1600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D</a:t>
            </a:r>
            <a:r>
              <a:rPr lang="en-US" altLang="en-US">
                <a:solidFill>
                  <a:srgbClr val="008000"/>
                </a:solidFill>
              </a:rPr>
              <a:t>o</a:t>
            </a:r>
            <a:r>
              <a:rPr lang="en-US" altLang="en-US">
                <a:solidFill>
                  <a:schemeClr val="bg2"/>
                </a:solidFill>
              </a:rPr>
              <a:t>rmir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95" name="Text Box 103"/>
          <p:cNvSpPr txBox="1">
            <a:spLocks noChangeArrowheads="1"/>
          </p:cNvSpPr>
          <p:nvPr/>
        </p:nvSpPr>
        <p:spPr bwMode="auto">
          <a:xfrm>
            <a:off x="5334000" y="4171950"/>
            <a:ext cx="129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J</a:t>
            </a:r>
            <a:r>
              <a:rPr lang="en-US" altLang="en-US">
                <a:solidFill>
                  <a:srgbClr val="008000"/>
                </a:solidFill>
              </a:rPr>
              <a:t>u</a:t>
            </a:r>
            <a:r>
              <a:rPr lang="en-US" altLang="en-US">
                <a:solidFill>
                  <a:schemeClr val="bg2"/>
                </a:solidFill>
              </a:rPr>
              <a:t>gar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96" name="Text Box 104"/>
          <p:cNvSpPr txBox="1">
            <a:spLocks noChangeArrowheads="1"/>
          </p:cNvSpPr>
          <p:nvPr/>
        </p:nvSpPr>
        <p:spPr bwMode="auto">
          <a:xfrm>
            <a:off x="5299075" y="4765675"/>
            <a:ext cx="129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8000"/>
                </a:solidFill>
              </a:rPr>
              <a:t>Ir</a:t>
            </a:r>
            <a:endParaRPr lang="en-US" altLang="en-US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8297" name="Text Box 105"/>
          <p:cNvSpPr txBox="1">
            <a:spLocks noChangeArrowheads="1"/>
          </p:cNvSpPr>
          <p:nvPr/>
        </p:nvSpPr>
        <p:spPr bwMode="auto">
          <a:xfrm>
            <a:off x="5278438" y="5486400"/>
            <a:ext cx="1447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Qu</a:t>
            </a:r>
            <a:r>
              <a:rPr lang="en-US" altLang="en-US">
                <a:solidFill>
                  <a:srgbClr val="008000"/>
                </a:solidFill>
              </a:rPr>
              <a:t>e</a:t>
            </a:r>
            <a:r>
              <a:rPr lang="en-US" altLang="en-US">
                <a:solidFill>
                  <a:schemeClr val="bg2"/>
                </a:solidFill>
              </a:rPr>
              <a:t>rer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98" name="Text Box 106"/>
          <p:cNvSpPr txBox="1">
            <a:spLocks noChangeArrowheads="1"/>
          </p:cNvSpPr>
          <p:nvPr/>
        </p:nvSpPr>
        <p:spPr bwMode="auto">
          <a:xfrm>
            <a:off x="6934200" y="2971800"/>
            <a:ext cx="160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8000"/>
                </a:solidFill>
              </a:rPr>
              <a:t>O</a:t>
            </a:r>
            <a:r>
              <a:rPr lang="en-US" altLang="en-US">
                <a:solidFill>
                  <a:srgbClr val="008000"/>
                </a:solidFill>
                <a:sym typeface="Wingdings" pitchFamily="2" charset="2"/>
              </a:rPr>
              <a:t>UE</a:t>
            </a:r>
            <a:endParaRPr lang="en-US" altLang="en-US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8299" name="Text Box 107"/>
          <p:cNvSpPr txBox="1">
            <a:spLocks noChangeArrowheads="1"/>
          </p:cNvSpPr>
          <p:nvPr/>
        </p:nvSpPr>
        <p:spPr bwMode="auto">
          <a:xfrm>
            <a:off x="6934200" y="3611563"/>
            <a:ext cx="1600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8000"/>
                </a:solidFill>
              </a:rPr>
              <a:t>O</a:t>
            </a:r>
            <a:r>
              <a:rPr lang="en-US" altLang="en-US">
                <a:solidFill>
                  <a:srgbClr val="008000"/>
                </a:solidFill>
                <a:sym typeface="Wingdings" pitchFamily="2" charset="2"/>
              </a:rPr>
              <a:t>UE</a:t>
            </a:r>
            <a:endParaRPr lang="en-US" altLang="en-US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8301" name="Text Box 109"/>
          <p:cNvSpPr txBox="1">
            <a:spLocks noChangeArrowheads="1"/>
          </p:cNvSpPr>
          <p:nvPr/>
        </p:nvSpPr>
        <p:spPr bwMode="auto">
          <a:xfrm>
            <a:off x="7010400" y="4171950"/>
            <a:ext cx="160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8000"/>
                </a:solidFill>
              </a:rPr>
              <a:t>U</a:t>
            </a:r>
            <a:r>
              <a:rPr lang="en-US" altLang="en-US">
                <a:solidFill>
                  <a:srgbClr val="008000"/>
                </a:solidFill>
                <a:sym typeface="Wingdings" pitchFamily="2" charset="2"/>
              </a:rPr>
              <a:t>UE</a:t>
            </a:r>
            <a:endParaRPr lang="en-US" altLang="en-US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8302" name="Text Box 110"/>
          <p:cNvSpPr txBox="1">
            <a:spLocks noChangeArrowheads="1"/>
          </p:cNvSpPr>
          <p:nvPr/>
        </p:nvSpPr>
        <p:spPr bwMode="auto">
          <a:xfrm>
            <a:off x="6781800" y="4800600"/>
            <a:ext cx="236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8000"/>
                </a:solidFill>
              </a:rPr>
              <a:t>*Crazy verb*</a:t>
            </a:r>
            <a:endParaRPr lang="en-US" altLang="en-US" sz="2800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8303" name="Text Box 111"/>
          <p:cNvSpPr txBox="1">
            <a:spLocks noChangeArrowheads="1"/>
          </p:cNvSpPr>
          <p:nvPr/>
        </p:nvSpPr>
        <p:spPr bwMode="auto">
          <a:xfrm>
            <a:off x="7010400" y="5410200"/>
            <a:ext cx="160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8000"/>
                </a:solidFill>
              </a:rPr>
              <a:t>E</a:t>
            </a:r>
            <a:r>
              <a:rPr lang="en-US" altLang="en-US">
                <a:solidFill>
                  <a:srgbClr val="008000"/>
                </a:solidFill>
                <a:sym typeface="Wingdings" pitchFamily="2" charset="2"/>
              </a:rPr>
              <a:t>IE</a:t>
            </a:r>
            <a:endParaRPr lang="en-US" altLang="en-US">
              <a:solidFill>
                <a:srgbClr val="008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63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47" grpId="0"/>
      <p:bldP spid="8248" grpId="0"/>
      <p:bldP spid="8272" grpId="0"/>
      <p:bldP spid="8273" grpId="0"/>
      <p:bldP spid="8274" grpId="0"/>
      <p:bldP spid="8279" grpId="0"/>
      <p:bldP spid="8281" grpId="0"/>
      <p:bldP spid="8286" grpId="0"/>
      <p:bldP spid="8289" grpId="0"/>
      <p:bldP spid="8290" grpId="0"/>
      <p:bldP spid="8291" grpId="0"/>
      <p:bldP spid="8293" grpId="0"/>
      <p:bldP spid="8295" grpId="0"/>
      <p:bldP spid="8296" grpId="0"/>
      <p:bldP spid="8297" grpId="0"/>
      <p:bldP spid="8298" grpId="0"/>
      <p:bldP spid="8299" grpId="0"/>
      <p:bldP spid="8301" grpId="0"/>
      <p:bldP spid="8302" grpId="0"/>
      <p:bldP spid="83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mtClean="0">
                <a:solidFill>
                  <a:srgbClr val="FF0000"/>
                </a:solidFill>
              </a:rPr>
              <a:t> # 14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Completa la hoja FORMAS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2133600" cy="8382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2"/>
                </a:solidFill>
              </a:rPr>
              <a:t>Repaso:</a:t>
            </a:r>
          </a:p>
        </p:txBody>
      </p:sp>
      <p:graphicFrame>
        <p:nvGraphicFramePr>
          <p:cNvPr id="8292" name="Group 100"/>
          <p:cNvGraphicFramePr>
            <a:graphicFrameLocks noGrp="1"/>
          </p:cNvGraphicFramePr>
          <p:nvPr>
            <p:ph sz="half" idx="2"/>
          </p:nvPr>
        </p:nvGraphicFramePr>
        <p:xfrm>
          <a:off x="228600" y="1524000"/>
          <a:ext cx="8763000" cy="4583111"/>
        </p:xfrm>
        <a:graphic>
          <a:graphicData uri="http://schemas.openxmlformats.org/drawingml/2006/table">
            <a:tbl>
              <a:tblPr/>
              <a:tblGrid>
                <a:gridCol w="2971800"/>
                <a:gridCol w="1989138"/>
                <a:gridCol w="1611312"/>
                <a:gridCol w="2190750"/>
              </a:tblGrid>
              <a:tr h="6970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970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Question    Answer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Q       A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08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Puedes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918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Duermen</a:t>
                      </a:r>
                      <a:endParaRPr kumimoji="0" lang="en-US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08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Juegas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782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Van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970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Quieren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237" name="Text Box 49"/>
          <p:cNvSpPr txBox="1">
            <a:spLocks noChangeArrowheads="1"/>
          </p:cNvSpPr>
          <p:nvPr/>
        </p:nvSpPr>
        <p:spPr bwMode="auto">
          <a:xfrm>
            <a:off x="1676400" y="163195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chemeClr val="accent2"/>
                </a:solidFill>
              </a:rPr>
              <a:t>Verbos</a:t>
            </a:r>
          </a:p>
        </p:txBody>
      </p:sp>
      <p:sp>
        <p:nvSpPr>
          <p:cNvPr id="8238" name="Text Box 50"/>
          <p:cNvSpPr txBox="1">
            <a:spLocks noChangeArrowheads="1"/>
          </p:cNvSpPr>
          <p:nvPr/>
        </p:nvSpPr>
        <p:spPr bwMode="auto">
          <a:xfrm>
            <a:off x="3314700" y="1676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accent2"/>
                </a:solidFill>
              </a:rPr>
              <a:t>Pronombre</a:t>
            </a:r>
          </a:p>
        </p:txBody>
      </p:sp>
      <p:sp>
        <p:nvSpPr>
          <p:cNvPr id="8239" name="Text Box 53"/>
          <p:cNvSpPr txBox="1">
            <a:spLocks noChangeArrowheads="1"/>
          </p:cNvSpPr>
          <p:nvPr/>
        </p:nvSpPr>
        <p:spPr bwMode="auto">
          <a:xfrm>
            <a:off x="5257800" y="1676400"/>
            <a:ext cx="1447800" cy="1004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accent2"/>
                </a:solidFill>
              </a:rPr>
              <a:t>Infinitivo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accent2"/>
                </a:solidFill>
              </a:rPr>
              <a:t>del verbo </a:t>
            </a:r>
          </a:p>
        </p:txBody>
      </p:sp>
      <p:sp>
        <p:nvSpPr>
          <p:cNvPr id="8240" name="Text Box 54"/>
          <p:cNvSpPr txBox="1">
            <a:spLocks noChangeArrowheads="1"/>
          </p:cNvSpPr>
          <p:nvPr/>
        </p:nvSpPr>
        <p:spPr bwMode="auto">
          <a:xfrm>
            <a:off x="6858000" y="1630363"/>
            <a:ext cx="2098675" cy="579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chemeClr val="accent2"/>
                </a:solidFill>
              </a:rPr>
              <a:t>Regla</a:t>
            </a:r>
          </a:p>
        </p:txBody>
      </p:sp>
      <p:sp>
        <p:nvSpPr>
          <p:cNvPr id="8247" name="Text Box 55"/>
          <p:cNvSpPr txBox="1">
            <a:spLocks noChangeArrowheads="1"/>
          </p:cNvSpPr>
          <p:nvPr/>
        </p:nvSpPr>
        <p:spPr bwMode="auto">
          <a:xfrm>
            <a:off x="1676400" y="2922588"/>
            <a:ext cx="152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Puedo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48" name="Text Box 56"/>
          <p:cNvSpPr txBox="1">
            <a:spLocks noChangeArrowheads="1"/>
          </p:cNvSpPr>
          <p:nvPr/>
        </p:nvSpPr>
        <p:spPr bwMode="auto">
          <a:xfrm>
            <a:off x="1447800" y="35814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chemeClr val="bg2"/>
                </a:solidFill>
              </a:rPr>
              <a:t>dormimos</a:t>
            </a:r>
          </a:p>
        </p:txBody>
      </p:sp>
      <p:sp>
        <p:nvSpPr>
          <p:cNvPr id="8243" name="Line 77"/>
          <p:cNvSpPr>
            <a:spLocks noChangeShapeType="1"/>
          </p:cNvSpPr>
          <p:nvPr/>
        </p:nvSpPr>
        <p:spPr bwMode="auto">
          <a:xfrm>
            <a:off x="1676400" y="1524000"/>
            <a:ext cx="0" cy="4618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72" name="Text Box 80"/>
          <p:cNvSpPr txBox="1">
            <a:spLocks noChangeArrowheads="1"/>
          </p:cNvSpPr>
          <p:nvPr/>
        </p:nvSpPr>
        <p:spPr bwMode="auto">
          <a:xfrm>
            <a:off x="1670050" y="411480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juego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73" name="Text Box 81"/>
          <p:cNvSpPr txBox="1">
            <a:spLocks noChangeArrowheads="1"/>
          </p:cNvSpPr>
          <p:nvPr/>
        </p:nvSpPr>
        <p:spPr bwMode="auto">
          <a:xfrm>
            <a:off x="1676400" y="4751388"/>
            <a:ext cx="152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van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74" name="Text Box 82"/>
          <p:cNvSpPr txBox="1">
            <a:spLocks noChangeArrowheads="1"/>
          </p:cNvSpPr>
          <p:nvPr/>
        </p:nvSpPr>
        <p:spPr bwMode="auto">
          <a:xfrm>
            <a:off x="1600200" y="5410200"/>
            <a:ext cx="1676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chemeClr val="bg2"/>
                </a:solidFill>
              </a:rPr>
              <a:t>queremos</a:t>
            </a:r>
            <a:endParaRPr lang="en-US" altLang="en-US" sz="2800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2" name="Line 85"/>
          <p:cNvSpPr>
            <a:spLocks noChangeShapeType="1"/>
          </p:cNvSpPr>
          <p:nvPr/>
        </p:nvSpPr>
        <p:spPr bwMode="auto">
          <a:xfrm>
            <a:off x="4100513" y="2211388"/>
            <a:ext cx="14287" cy="3808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Text Box 86"/>
          <p:cNvSpPr txBox="1">
            <a:spLocks noChangeArrowheads="1"/>
          </p:cNvSpPr>
          <p:nvPr/>
        </p:nvSpPr>
        <p:spPr bwMode="auto">
          <a:xfrm>
            <a:off x="3074988" y="2919413"/>
            <a:ext cx="1066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/>
              <a:t>T</a:t>
            </a:r>
            <a:r>
              <a:rPr lang="en-US" altLang="en-US">
                <a:cs typeface="Times New Roman" pitchFamily="18" charset="0"/>
              </a:rPr>
              <a:t>ú</a:t>
            </a:r>
          </a:p>
        </p:txBody>
      </p:sp>
      <p:sp>
        <p:nvSpPr>
          <p:cNvPr id="8279" name="Text Box 87"/>
          <p:cNvSpPr txBox="1">
            <a:spLocks noChangeArrowheads="1"/>
          </p:cNvSpPr>
          <p:nvPr/>
        </p:nvSpPr>
        <p:spPr bwMode="auto">
          <a:xfrm>
            <a:off x="4052888" y="2935288"/>
            <a:ext cx="1066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Yo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50" name="Text Box 88"/>
          <p:cNvSpPr txBox="1">
            <a:spLocks noChangeArrowheads="1"/>
          </p:cNvSpPr>
          <p:nvPr/>
        </p:nvSpPr>
        <p:spPr bwMode="auto">
          <a:xfrm>
            <a:off x="3124200" y="3535363"/>
            <a:ext cx="1066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/>
              <a:t>Uds.</a:t>
            </a:r>
            <a:endParaRPr lang="en-US" altLang="en-US">
              <a:cs typeface="Times New Roman" pitchFamily="18" charset="0"/>
            </a:endParaRPr>
          </a:p>
        </p:txBody>
      </p:sp>
      <p:sp>
        <p:nvSpPr>
          <p:cNvPr id="8281" name="Text Box 89"/>
          <p:cNvSpPr txBox="1">
            <a:spLocks noChangeArrowheads="1"/>
          </p:cNvSpPr>
          <p:nvPr/>
        </p:nvSpPr>
        <p:spPr bwMode="auto">
          <a:xfrm>
            <a:off x="4038600" y="3595688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bg2"/>
                </a:solidFill>
              </a:rPr>
              <a:t>nosotros</a:t>
            </a:r>
            <a:endParaRPr lang="en-US" altLang="en-US" sz="2400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52" name="Text Box 93"/>
          <p:cNvSpPr txBox="1">
            <a:spLocks noChangeArrowheads="1"/>
          </p:cNvSpPr>
          <p:nvPr/>
        </p:nvSpPr>
        <p:spPr bwMode="auto">
          <a:xfrm>
            <a:off x="3048000" y="4114800"/>
            <a:ext cx="106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/>
              <a:t>T</a:t>
            </a:r>
            <a:r>
              <a:rPr lang="en-US" altLang="en-US">
                <a:cs typeface="Times New Roman" pitchFamily="18" charset="0"/>
              </a:rPr>
              <a:t>ú</a:t>
            </a:r>
          </a:p>
        </p:txBody>
      </p:sp>
      <p:sp>
        <p:nvSpPr>
          <p:cNvPr id="8286" name="Text Box 94"/>
          <p:cNvSpPr txBox="1">
            <a:spLocks noChangeArrowheads="1"/>
          </p:cNvSpPr>
          <p:nvPr/>
        </p:nvSpPr>
        <p:spPr bwMode="auto">
          <a:xfrm>
            <a:off x="4038600" y="4114800"/>
            <a:ext cx="106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Yo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54" name="Text Box 95"/>
          <p:cNvSpPr txBox="1">
            <a:spLocks noChangeArrowheads="1"/>
          </p:cNvSpPr>
          <p:nvPr/>
        </p:nvSpPr>
        <p:spPr bwMode="auto">
          <a:xfrm>
            <a:off x="3124200" y="4656138"/>
            <a:ext cx="1066800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ellos ellas</a:t>
            </a:r>
            <a:endParaRPr lang="en-US" altLang="en-US" sz="2400">
              <a:cs typeface="Times New Roman" pitchFamily="18" charset="0"/>
            </a:endParaRPr>
          </a:p>
        </p:txBody>
      </p:sp>
      <p:sp>
        <p:nvSpPr>
          <p:cNvPr id="8255" name="Text Box 96"/>
          <p:cNvSpPr txBox="1">
            <a:spLocks noChangeArrowheads="1"/>
          </p:cNvSpPr>
          <p:nvPr/>
        </p:nvSpPr>
        <p:spPr bwMode="auto">
          <a:xfrm>
            <a:off x="3074988" y="5410200"/>
            <a:ext cx="106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/>
              <a:t>Uds.</a:t>
            </a:r>
            <a:endParaRPr lang="en-US" altLang="en-US">
              <a:cs typeface="Times New Roman" pitchFamily="18" charset="0"/>
            </a:endParaRPr>
          </a:p>
        </p:txBody>
      </p:sp>
      <p:sp>
        <p:nvSpPr>
          <p:cNvPr id="8289" name="Text Box 97"/>
          <p:cNvSpPr txBox="1">
            <a:spLocks noChangeArrowheads="1"/>
          </p:cNvSpPr>
          <p:nvPr/>
        </p:nvSpPr>
        <p:spPr bwMode="auto">
          <a:xfrm>
            <a:off x="4038600" y="4629150"/>
            <a:ext cx="1219200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bg2"/>
                </a:solidFill>
              </a:rPr>
              <a:t>ellos </a:t>
            </a:r>
            <a:r>
              <a:rPr lang="en-US" altLang="en-US" sz="2400">
                <a:solidFill>
                  <a:schemeClr val="bg2"/>
                </a:solidFill>
                <a:cs typeface="Times New Roman" pitchFamily="18" charset="0"/>
              </a:rPr>
              <a:t>ellas</a:t>
            </a:r>
          </a:p>
        </p:txBody>
      </p:sp>
      <p:sp>
        <p:nvSpPr>
          <p:cNvPr id="8290" name="Text Box 98"/>
          <p:cNvSpPr txBox="1">
            <a:spLocks noChangeArrowheads="1"/>
          </p:cNvSpPr>
          <p:nvPr/>
        </p:nvSpPr>
        <p:spPr bwMode="auto">
          <a:xfrm>
            <a:off x="4079875" y="5440363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bg2"/>
                </a:solidFill>
              </a:rPr>
              <a:t>nosotros</a:t>
            </a:r>
            <a:endParaRPr lang="en-US" altLang="en-US" sz="2400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91" name="Text Box 99"/>
          <p:cNvSpPr txBox="1">
            <a:spLocks noChangeArrowheads="1"/>
          </p:cNvSpPr>
          <p:nvPr/>
        </p:nvSpPr>
        <p:spPr bwMode="auto">
          <a:xfrm>
            <a:off x="5257800" y="2895600"/>
            <a:ext cx="129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P</a:t>
            </a:r>
            <a:r>
              <a:rPr lang="en-US" altLang="en-US">
                <a:solidFill>
                  <a:srgbClr val="008000"/>
                </a:solidFill>
              </a:rPr>
              <a:t>o</a:t>
            </a:r>
            <a:r>
              <a:rPr lang="en-US" altLang="en-US">
                <a:solidFill>
                  <a:schemeClr val="bg2"/>
                </a:solidFill>
              </a:rPr>
              <a:t>der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93" name="Text Box 101"/>
          <p:cNvSpPr txBox="1">
            <a:spLocks noChangeArrowheads="1"/>
          </p:cNvSpPr>
          <p:nvPr/>
        </p:nvSpPr>
        <p:spPr bwMode="auto">
          <a:xfrm>
            <a:off x="5181600" y="3535363"/>
            <a:ext cx="1600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D</a:t>
            </a:r>
            <a:r>
              <a:rPr lang="en-US" altLang="en-US">
                <a:solidFill>
                  <a:srgbClr val="008000"/>
                </a:solidFill>
              </a:rPr>
              <a:t>o</a:t>
            </a:r>
            <a:r>
              <a:rPr lang="en-US" altLang="en-US">
                <a:solidFill>
                  <a:schemeClr val="bg2"/>
                </a:solidFill>
              </a:rPr>
              <a:t>rmir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95" name="Text Box 103"/>
          <p:cNvSpPr txBox="1">
            <a:spLocks noChangeArrowheads="1"/>
          </p:cNvSpPr>
          <p:nvPr/>
        </p:nvSpPr>
        <p:spPr bwMode="auto">
          <a:xfrm>
            <a:off x="5334000" y="4171950"/>
            <a:ext cx="129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J</a:t>
            </a:r>
            <a:r>
              <a:rPr lang="en-US" altLang="en-US">
                <a:solidFill>
                  <a:srgbClr val="008000"/>
                </a:solidFill>
              </a:rPr>
              <a:t>u</a:t>
            </a:r>
            <a:r>
              <a:rPr lang="en-US" altLang="en-US">
                <a:solidFill>
                  <a:schemeClr val="bg2"/>
                </a:solidFill>
              </a:rPr>
              <a:t>gar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96" name="Text Box 104"/>
          <p:cNvSpPr txBox="1">
            <a:spLocks noChangeArrowheads="1"/>
          </p:cNvSpPr>
          <p:nvPr/>
        </p:nvSpPr>
        <p:spPr bwMode="auto">
          <a:xfrm>
            <a:off x="5299075" y="4765675"/>
            <a:ext cx="129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8000"/>
                </a:solidFill>
              </a:rPr>
              <a:t>Ir</a:t>
            </a:r>
            <a:endParaRPr lang="en-US" altLang="en-US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8297" name="Text Box 105"/>
          <p:cNvSpPr txBox="1">
            <a:spLocks noChangeArrowheads="1"/>
          </p:cNvSpPr>
          <p:nvPr/>
        </p:nvSpPr>
        <p:spPr bwMode="auto">
          <a:xfrm>
            <a:off x="5278438" y="5486400"/>
            <a:ext cx="1447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Qu</a:t>
            </a:r>
            <a:r>
              <a:rPr lang="en-US" altLang="en-US">
                <a:solidFill>
                  <a:srgbClr val="008000"/>
                </a:solidFill>
              </a:rPr>
              <a:t>e</a:t>
            </a:r>
            <a:r>
              <a:rPr lang="en-US" altLang="en-US">
                <a:solidFill>
                  <a:schemeClr val="bg2"/>
                </a:solidFill>
              </a:rPr>
              <a:t>rer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98" name="Text Box 106"/>
          <p:cNvSpPr txBox="1">
            <a:spLocks noChangeArrowheads="1"/>
          </p:cNvSpPr>
          <p:nvPr/>
        </p:nvSpPr>
        <p:spPr bwMode="auto">
          <a:xfrm>
            <a:off x="6934200" y="2971800"/>
            <a:ext cx="160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8000"/>
                </a:solidFill>
              </a:rPr>
              <a:t>O</a:t>
            </a:r>
            <a:r>
              <a:rPr lang="en-US" altLang="en-US">
                <a:solidFill>
                  <a:srgbClr val="008000"/>
                </a:solidFill>
                <a:sym typeface="Wingdings" pitchFamily="2" charset="2"/>
              </a:rPr>
              <a:t>UE</a:t>
            </a:r>
            <a:endParaRPr lang="en-US" altLang="en-US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8299" name="Text Box 107"/>
          <p:cNvSpPr txBox="1">
            <a:spLocks noChangeArrowheads="1"/>
          </p:cNvSpPr>
          <p:nvPr/>
        </p:nvSpPr>
        <p:spPr bwMode="auto">
          <a:xfrm>
            <a:off x="6934200" y="3611563"/>
            <a:ext cx="1600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8000"/>
                </a:solidFill>
              </a:rPr>
              <a:t>O</a:t>
            </a:r>
            <a:r>
              <a:rPr lang="en-US" altLang="en-US">
                <a:solidFill>
                  <a:srgbClr val="008000"/>
                </a:solidFill>
                <a:sym typeface="Wingdings" pitchFamily="2" charset="2"/>
              </a:rPr>
              <a:t>UE</a:t>
            </a:r>
            <a:endParaRPr lang="en-US" altLang="en-US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8301" name="Text Box 109"/>
          <p:cNvSpPr txBox="1">
            <a:spLocks noChangeArrowheads="1"/>
          </p:cNvSpPr>
          <p:nvPr/>
        </p:nvSpPr>
        <p:spPr bwMode="auto">
          <a:xfrm>
            <a:off x="7010400" y="4171950"/>
            <a:ext cx="160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8000"/>
                </a:solidFill>
              </a:rPr>
              <a:t>U</a:t>
            </a:r>
            <a:r>
              <a:rPr lang="en-US" altLang="en-US">
                <a:solidFill>
                  <a:srgbClr val="008000"/>
                </a:solidFill>
                <a:sym typeface="Wingdings" pitchFamily="2" charset="2"/>
              </a:rPr>
              <a:t>UE</a:t>
            </a:r>
            <a:endParaRPr lang="en-US" altLang="en-US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8302" name="Text Box 110"/>
          <p:cNvSpPr txBox="1">
            <a:spLocks noChangeArrowheads="1"/>
          </p:cNvSpPr>
          <p:nvPr/>
        </p:nvSpPr>
        <p:spPr bwMode="auto">
          <a:xfrm>
            <a:off x="6781800" y="4800600"/>
            <a:ext cx="236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8000"/>
                </a:solidFill>
              </a:rPr>
              <a:t>*Crazy verb*</a:t>
            </a:r>
            <a:endParaRPr lang="en-US" altLang="en-US" sz="2800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8303" name="Text Box 111"/>
          <p:cNvSpPr txBox="1">
            <a:spLocks noChangeArrowheads="1"/>
          </p:cNvSpPr>
          <p:nvPr/>
        </p:nvSpPr>
        <p:spPr bwMode="auto">
          <a:xfrm>
            <a:off x="7010400" y="5410200"/>
            <a:ext cx="160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8000"/>
                </a:solidFill>
              </a:rPr>
              <a:t>E</a:t>
            </a:r>
            <a:r>
              <a:rPr lang="en-US" altLang="en-US">
                <a:solidFill>
                  <a:srgbClr val="008000"/>
                </a:solidFill>
                <a:sym typeface="Wingdings" pitchFamily="2" charset="2"/>
              </a:rPr>
              <a:t>IE</a:t>
            </a:r>
            <a:endParaRPr lang="en-US" altLang="en-US">
              <a:solidFill>
                <a:srgbClr val="008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47" grpId="0"/>
      <p:bldP spid="8248" grpId="0"/>
      <p:bldP spid="8272" grpId="0"/>
      <p:bldP spid="8273" grpId="0"/>
      <p:bldP spid="8274" grpId="0"/>
      <p:bldP spid="8279" grpId="0"/>
      <p:bldP spid="8281" grpId="0"/>
      <p:bldP spid="8286" grpId="0"/>
      <p:bldP spid="8289" grpId="0"/>
      <p:bldP spid="8290" grpId="0"/>
      <p:bldP spid="8291" grpId="0"/>
      <p:bldP spid="8293" grpId="0"/>
      <p:bldP spid="8295" grpId="0"/>
      <p:bldP spid="8296" grpId="0"/>
      <p:bldP spid="8297" grpId="0"/>
      <p:bldP spid="8298" grpId="0"/>
      <p:bldP spid="8299" grpId="0"/>
      <p:bldP spid="8301" grpId="0"/>
      <p:bldP spid="8302" grpId="0"/>
      <p:bldP spid="8303" grpId="0"/>
    </p:bld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9825</TotalTime>
  <Words>267</Words>
  <Application>Microsoft Office PowerPoint</Application>
  <PresentationFormat>On-screen Show (4:3)</PresentationFormat>
  <Paragraphs>109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Quadrant</vt:lpstr>
      <vt:lpstr>PowerPoint Presentation</vt:lpstr>
      <vt:lpstr>PowerPoint Presentation</vt:lpstr>
      <vt:lpstr>PowerPoint Presentation</vt:lpstr>
      <vt:lpstr>Repaso:</vt:lpstr>
      <vt:lpstr>Tarea # 14</vt:lpstr>
      <vt:lpstr>Repaso: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     Clase 7IM La fecha es el 14 de septiembre del 2011</dc:title>
  <dc:creator>Helen Zumaeta</dc:creator>
  <cp:lastModifiedBy>Helen Zumaeta</cp:lastModifiedBy>
  <cp:revision>44</cp:revision>
  <dcterms:created xsi:type="dcterms:W3CDTF">2011-09-14T00:17:12Z</dcterms:created>
  <dcterms:modified xsi:type="dcterms:W3CDTF">2017-10-13T17:11:21Z</dcterms:modified>
</cp:coreProperties>
</file>